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6" r:id="rId3"/>
    <p:sldId id="297" r:id="rId4"/>
    <p:sldId id="274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98" r:id="rId14"/>
    <p:sldId id="285" r:id="rId15"/>
    <p:sldId id="286" r:id="rId16"/>
    <p:sldId id="289" r:id="rId17"/>
    <p:sldId id="287" r:id="rId18"/>
    <p:sldId id="290" r:id="rId19"/>
    <p:sldId id="291" r:id="rId20"/>
    <p:sldId id="292" r:id="rId21"/>
    <p:sldId id="295" r:id="rId22"/>
    <p:sldId id="293" r:id="rId23"/>
    <p:sldId id="267" r:id="rId24"/>
    <p:sldId id="268" r:id="rId25"/>
    <p:sldId id="269" r:id="rId26"/>
    <p:sldId id="270" r:id="rId27"/>
    <p:sldId id="275" r:id="rId28"/>
    <p:sldId id="272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FE1A0-58BC-419C-A62A-BCB0419CBE47}" type="datetimeFigureOut">
              <a:rPr lang="en-IE" smtClean="0"/>
              <a:t>01/02/2018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759F987-0709-4F29-8959-EDCA6A6161AC}" type="slidenum">
              <a:rPr lang="en-IE" smtClean="0"/>
              <a:t>‹#›</a:t>
            </a:fld>
            <a:endParaRPr lang="en-IE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FE1A0-58BC-419C-A62A-BCB0419CBE47}" type="datetimeFigureOut">
              <a:rPr lang="en-IE" smtClean="0"/>
              <a:t>01/02/2018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9F987-0709-4F29-8959-EDCA6A6161AC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FE1A0-58BC-419C-A62A-BCB0419CBE47}" type="datetimeFigureOut">
              <a:rPr lang="en-IE" smtClean="0"/>
              <a:t>01/02/2018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9F987-0709-4F29-8959-EDCA6A6161AC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FE1A0-58BC-419C-A62A-BCB0419CBE47}" type="datetimeFigureOut">
              <a:rPr lang="en-IE" smtClean="0"/>
              <a:t>01/02/2018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9F987-0709-4F29-8959-EDCA6A6161AC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FE1A0-58BC-419C-A62A-BCB0419CBE47}" type="datetimeFigureOut">
              <a:rPr lang="en-IE" smtClean="0"/>
              <a:t>01/02/2018</a:t>
            </a:fld>
            <a:endParaRPr lang="en-IE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9F987-0709-4F29-8959-EDCA6A6161AC}" type="slidenum">
              <a:rPr lang="en-IE" smtClean="0"/>
              <a:t>‹#›</a:t>
            </a:fld>
            <a:endParaRPr lang="en-I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FE1A0-58BC-419C-A62A-BCB0419CBE47}" type="datetimeFigureOut">
              <a:rPr lang="en-IE" smtClean="0"/>
              <a:t>01/02/2018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9F987-0709-4F29-8959-EDCA6A6161AC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FE1A0-58BC-419C-A62A-BCB0419CBE47}" type="datetimeFigureOut">
              <a:rPr lang="en-IE" smtClean="0"/>
              <a:t>01/02/2018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9F987-0709-4F29-8959-EDCA6A6161AC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FE1A0-58BC-419C-A62A-BCB0419CBE47}" type="datetimeFigureOut">
              <a:rPr lang="en-IE" smtClean="0"/>
              <a:t>01/02/2018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9F987-0709-4F29-8959-EDCA6A6161AC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FE1A0-58BC-419C-A62A-BCB0419CBE47}" type="datetimeFigureOut">
              <a:rPr lang="en-IE" smtClean="0"/>
              <a:t>01/02/2018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9F987-0709-4F29-8959-EDCA6A6161AC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FE1A0-58BC-419C-A62A-BCB0419CBE47}" type="datetimeFigureOut">
              <a:rPr lang="en-IE" smtClean="0"/>
              <a:t>01/02/2018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9F987-0709-4F29-8959-EDCA6A6161AC}" type="slidenum">
              <a:rPr lang="en-IE" smtClean="0"/>
              <a:t>‹#›</a:t>
            </a:fld>
            <a:endParaRPr lang="en-IE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FE1A0-58BC-419C-A62A-BCB0419CBE47}" type="datetimeFigureOut">
              <a:rPr lang="en-IE" smtClean="0"/>
              <a:t>01/02/2018</a:t>
            </a:fld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9F987-0709-4F29-8959-EDCA6A6161AC}" type="slidenum">
              <a:rPr lang="en-IE" smtClean="0"/>
              <a:t>‹#›</a:t>
            </a:fld>
            <a:endParaRPr lang="en-IE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0FE1A0-58BC-419C-A62A-BCB0419CBE47}" type="datetimeFigureOut">
              <a:rPr lang="en-IE" smtClean="0"/>
              <a:t>01/02/2018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759F987-0709-4F29-8959-EDCA6A6161AC}" type="slidenum">
              <a:rPr lang="en-IE" smtClean="0"/>
              <a:t>‹#›</a:t>
            </a:fld>
            <a:endParaRPr lang="en-IE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508992"/>
          </a:xfrm>
        </p:spPr>
        <p:txBody>
          <a:bodyPr>
            <a:normAutofit fontScale="85000" lnSpcReduction="20000"/>
          </a:bodyPr>
          <a:lstStyle/>
          <a:p>
            <a:r>
              <a:rPr lang="en-IE" dirty="0"/>
              <a:t>Colman Noctor</a:t>
            </a:r>
          </a:p>
          <a:p>
            <a:r>
              <a:rPr lang="en-IE" dirty="0" smtClean="0"/>
              <a:t>2017</a:t>
            </a:r>
            <a:endParaRPr lang="en-IE" dirty="0"/>
          </a:p>
          <a:p>
            <a:endParaRPr lang="en-IE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sz="2800" dirty="0"/>
              <a:t>Parenting through a technological age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692696"/>
            <a:ext cx="222885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8838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IE" dirty="0"/>
              <a:t>But its too neat to just blame the kids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E" dirty="0"/>
              <a:t>We are in on this too</a:t>
            </a:r>
          </a:p>
        </p:txBody>
      </p:sp>
    </p:spTree>
    <p:extLst>
      <p:ext uri="{BB962C8B-B14F-4D97-AF65-F5344CB8AC3E}">
        <p14:creationId xmlns:p14="http://schemas.microsoft.com/office/powerpoint/2010/main" val="39617160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IE" dirty="0" err="1"/>
              <a:t>BYpass</a:t>
            </a:r>
            <a:r>
              <a:rPr lang="en-IE" dirty="0"/>
              <a:t> The messiness of relationships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522705" y="2351483"/>
            <a:ext cx="7796213" cy="3311525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E" dirty="0"/>
              <a:t>Can we edit, cut and paste the self?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IE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E" dirty="0"/>
              <a:t>What is the cost of that?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IE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E" dirty="0"/>
              <a:t>Co-presence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IE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E" dirty="0"/>
              <a:t>Changes in how we relate</a:t>
            </a:r>
            <a:br>
              <a:rPr lang="en-IE" dirty="0"/>
            </a:br>
            <a:endParaRPr lang="en-IE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E" dirty="0"/>
              <a:t>Is there an impact into our relationship with ourselves?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IE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IE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IE" dirty="0"/>
          </a:p>
        </p:txBody>
      </p:sp>
      <p:pic>
        <p:nvPicPr>
          <p:cNvPr id="6" name="Picture 5" descr="Picture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5396" y="3286681"/>
            <a:ext cx="2743200" cy="1695450"/>
          </a:xfrm>
          <a:prstGeom prst="rect">
            <a:avLst/>
          </a:prstGeom>
        </p:spPr>
      </p:pic>
      <p:pic>
        <p:nvPicPr>
          <p:cNvPr id="7" name="Picture 6" descr="Picture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5074" y="1714488"/>
            <a:ext cx="2103844" cy="1572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7635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IE" dirty="0"/>
              <a:t/>
            </a:r>
            <a:br>
              <a:rPr lang="en-IE" dirty="0"/>
            </a:br>
            <a:r>
              <a:rPr lang="en-IE" dirty="0"/>
              <a:t>The humanisation of technology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514350" y="2063750"/>
            <a:ext cx="7796213" cy="3311525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marL="114300" indent="0" fontAlgn="auto">
              <a:spcAft>
                <a:spcPts val="0"/>
              </a:spcAft>
              <a:buNone/>
              <a:defRPr/>
            </a:pPr>
            <a:r>
              <a:rPr lang="en-IE" sz="5600" dirty="0"/>
              <a:t/>
            </a:r>
            <a:br>
              <a:rPr lang="en-IE" sz="5600" dirty="0"/>
            </a:br>
            <a:endParaRPr lang="en-IE" sz="56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E" sz="5600" dirty="0"/>
              <a:t>Human – Machine interface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IE" sz="56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E" sz="5600" dirty="0"/>
              <a:t>Sat </a:t>
            </a:r>
            <a:r>
              <a:rPr lang="en-IE" sz="5600" dirty="0" err="1"/>
              <a:t>Nav</a:t>
            </a:r>
            <a:r>
              <a:rPr lang="en-IE" sz="5600" dirty="0"/>
              <a:t/>
            </a:r>
            <a:br>
              <a:rPr lang="en-IE" sz="5600" dirty="0"/>
            </a:br>
            <a:endParaRPr lang="en-IE" sz="56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E" sz="5600" dirty="0"/>
              <a:t>Talking Teddies &amp; Talking Apps</a:t>
            </a:r>
            <a:br>
              <a:rPr lang="en-IE" sz="5600" dirty="0"/>
            </a:br>
            <a:endParaRPr lang="en-IE" sz="56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E" sz="5600" dirty="0"/>
              <a:t>Self Reading Books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IE" sz="56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E" sz="5600" dirty="0"/>
              <a:t>As technology has become more human have we become less human.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IE" sz="56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E" sz="5600" dirty="0"/>
              <a:t>Disposability of technology, </a:t>
            </a:r>
            <a:r>
              <a:rPr lang="en-IE" sz="5600" dirty="0" err="1"/>
              <a:t>dysregualtion</a:t>
            </a:r>
            <a:r>
              <a:rPr lang="en-IE" sz="5600" dirty="0"/>
              <a:t> of time, electronic paper trails, 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IE" sz="5600" dirty="0">
              <a:solidFill>
                <a:prstClr val="black"/>
              </a:solidFill>
            </a:endParaRPr>
          </a:p>
          <a:p>
            <a:pPr marL="114300" indent="0" fontAlgn="auto">
              <a:spcAft>
                <a:spcPts val="0"/>
              </a:spcAft>
              <a:buNone/>
              <a:defRPr/>
            </a:pPr>
            <a:r>
              <a:rPr lang="en-IE" dirty="0"/>
              <a:t/>
            </a:r>
            <a:br>
              <a:rPr lang="en-IE" dirty="0"/>
            </a:br>
            <a:endParaRPr lang="en-IE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E" dirty="0"/>
              <a:t/>
            </a:r>
            <a:br>
              <a:rPr lang="en-IE" dirty="0"/>
            </a:br>
            <a:endParaRPr lang="en-IE" dirty="0"/>
          </a:p>
        </p:txBody>
      </p:sp>
      <p:sp>
        <p:nvSpPr>
          <p:cNvPr id="10244" name="Rectangle 3"/>
          <p:cNvSpPr>
            <a:spLocks noChangeArrowheads="1"/>
          </p:cNvSpPr>
          <p:nvPr/>
        </p:nvSpPr>
        <p:spPr bwMode="auto">
          <a:xfrm>
            <a:off x="2286000" y="1444625"/>
            <a:ext cx="457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>
                <a:latin typeface="Impact" pitchFamily="34" charset="0"/>
              </a:rPr>
              <a:t/>
            </a:r>
            <a:br>
              <a:rPr lang="en-IE">
                <a:latin typeface="Impact" pitchFamily="34" charset="0"/>
              </a:rPr>
            </a:br>
            <a:endParaRPr lang="en-IE">
              <a:latin typeface="Impact" pitchFamily="34" charset="0"/>
            </a:endParaRPr>
          </a:p>
        </p:txBody>
      </p:sp>
      <p:pic>
        <p:nvPicPr>
          <p:cNvPr id="7" name="Picture 6" descr="Picture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1956" y="4725144"/>
            <a:ext cx="2539752" cy="1826794"/>
          </a:xfrm>
          <a:prstGeom prst="rect">
            <a:avLst/>
          </a:prstGeom>
        </p:spPr>
      </p:pic>
      <p:pic>
        <p:nvPicPr>
          <p:cNvPr id="8" name="Picture 7" descr="Picture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2" y="2090738"/>
            <a:ext cx="2971800" cy="198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597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5099176A-11A6-4CAF-9DA6-5CCD0FB5D1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CEE1AB2-DB75-42D9-BB4C-C280F6E93D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/>
              <a:t>There is no app for your lap</a:t>
            </a:r>
          </a:p>
        </p:txBody>
      </p:sp>
    </p:spTree>
    <p:extLst>
      <p:ext uri="{BB962C8B-B14F-4D97-AF65-F5344CB8AC3E}">
        <p14:creationId xmlns:p14="http://schemas.microsoft.com/office/powerpoint/2010/main" val="28686605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IE" dirty="0"/>
              <a:t>The 'On Demand' Culture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514350" y="2063750"/>
            <a:ext cx="7796213" cy="3311525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E" dirty="0"/>
              <a:t>1st World problems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IE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E" dirty="0"/>
              <a:t>Sold an idea of ‘On Demand’ happiness</a:t>
            </a:r>
            <a:br>
              <a:rPr lang="en-IE" dirty="0"/>
            </a:br>
            <a:endParaRPr lang="en-IE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E" dirty="0"/>
              <a:t>No expectation of delaying gratification</a:t>
            </a:r>
            <a:br>
              <a:rPr lang="en-IE" dirty="0"/>
            </a:br>
            <a:endParaRPr lang="en-IE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E" dirty="0"/>
              <a:t>Speed and convenience sells</a:t>
            </a:r>
            <a:br>
              <a:rPr lang="en-IE" dirty="0"/>
            </a:br>
            <a:endParaRPr lang="en-IE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E" dirty="0"/>
              <a:t>No 'Learning to wait'</a:t>
            </a:r>
            <a:br>
              <a:rPr lang="en-IE" dirty="0"/>
            </a:br>
            <a:endParaRPr lang="en-IE" dirty="0"/>
          </a:p>
        </p:txBody>
      </p:sp>
      <p:sp>
        <p:nvSpPr>
          <p:cNvPr id="12292" name="Rectangle 3"/>
          <p:cNvSpPr>
            <a:spLocks noChangeArrowheads="1"/>
          </p:cNvSpPr>
          <p:nvPr/>
        </p:nvSpPr>
        <p:spPr bwMode="auto">
          <a:xfrm>
            <a:off x="2286000" y="1997075"/>
            <a:ext cx="4572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>
                <a:latin typeface="Impact" pitchFamily="34" charset="0"/>
              </a:rPr>
              <a:t/>
            </a:r>
            <a:br>
              <a:rPr lang="en-IE">
                <a:latin typeface="Impact" pitchFamily="34" charset="0"/>
              </a:rPr>
            </a:br>
            <a:r>
              <a:rPr lang="en-IE">
                <a:latin typeface="Impact" pitchFamily="34" charset="0"/>
              </a:rPr>
              <a:t/>
            </a:r>
            <a:br>
              <a:rPr lang="en-IE">
                <a:latin typeface="Impact" pitchFamily="34" charset="0"/>
              </a:rPr>
            </a:br>
            <a:endParaRPr lang="en-IE">
              <a:latin typeface="Impact" pitchFamily="34" charset="0"/>
            </a:endParaRPr>
          </a:p>
        </p:txBody>
      </p:sp>
      <p:pic>
        <p:nvPicPr>
          <p:cNvPr id="6" name="Picture 5" descr="Picture1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4168" y="4005064"/>
            <a:ext cx="2066667" cy="2247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4208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1012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IE" dirty="0"/>
              <a:t>Increase in expectation equals an increase in demand and perhaps an increase in unhappiness</a:t>
            </a:r>
            <a:br>
              <a:rPr lang="en-IE" dirty="0"/>
            </a:br>
            <a:endParaRPr lang="en-IE" dirty="0"/>
          </a:p>
        </p:txBody>
      </p:sp>
      <p:pic>
        <p:nvPicPr>
          <p:cNvPr id="13315" name="Picture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0338" y="3500438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559310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IE" dirty="0"/>
              <a:t>iPhone Envy</a:t>
            </a:r>
            <a:br>
              <a:rPr lang="en-IE" dirty="0"/>
            </a:b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323528" y="1823265"/>
            <a:ext cx="7796213" cy="3311525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E" dirty="0"/>
              <a:t>Technology and attachment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IE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E" dirty="0"/>
              <a:t>The allure of the smart phone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IE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E" dirty="0"/>
              <a:t>The newness of the relationship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IE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E" dirty="0"/>
              <a:t>Competition with the device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IE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E" dirty="0"/>
              <a:t>iPhone babies are not 8 yet!!!</a:t>
            </a:r>
          </a:p>
        </p:txBody>
      </p:sp>
      <p:pic>
        <p:nvPicPr>
          <p:cNvPr id="6" name="Picture 5" descr="Picture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8111" y="2204864"/>
            <a:ext cx="3327094" cy="2548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5387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IE" dirty="0"/>
              <a:t>What is the APPEAL?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514350" y="2063750"/>
            <a:ext cx="7796213" cy="3311525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E" dirty="0"/>
              <a:t>Recognition (selfie)</a:t>
            </a:r>
            <a:br>
              <a:rPr lang="en-IE" dirty="0"/>
            </a:br>
            <a:endParaRPr lang="en-IE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E" dirty="0"/>
              <a:t>Validation (likes)</a:t>
            </a:r>
            <a:br>
              <a:rPr lang="en-IE" dirty="0"/>
            </a:br>
            <a:endParaRPr lang="en-IE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E" dirty="0"/>
              <a:t>Feeling (response)</a:t>
            </a:r>
            <a:br>
              <a:rPr lang="en-IE" dirty="0"/>
            </a:br>
            <a:endParaRPr lang="en-IE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E" dirty="0"/>
              <a:t>Capture more than experience</a:t>
            </a:r>
            <a:br>
              <a:rPr lang="en-IE" dirty="0"/>
            </a:br>
            <a:endParaRPr lang="en-IE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E" dirty="0"/>
              <a:t>Meaning (It would be better if it moved)</a:t>
            </a:r>
            <a:br>
              <a:rPr lang="en-IE" dirty="0"/>
            </a:br>
            <a:endParaRPr lang="en-IE" dirty="0"/>
          </a:p>
        </p:txBody>
      </p:sp>
      <p:sp>
        <p:nvSpPr>
          <p:cNvPr id="14340" name="Rectangle 3"/>
          <p:cNvSpPr>
            <a:spLocks noChangeArrowheads="1"/>
          </p:cNvSpPr>
          <p:nvPr/>
        </p:nvSpPr>
        <p:spPr bwMode="auto">
          <a:xfrm>
            <a:off x="2286000" y="2136775"/>
            <a:ext cx="4572000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>
                <a:latin typeface="Impact" pitchFamily="34" charset="0"/>
              </a:rPr>
              <a:t/>
            </a:r>
            <a:br>
              <a:rPr lang="en-IE">
                <a:latin typeface="Impact" pitchFamily="34" charset="0"/>
              </a:rPr>
            </a:br>
            <a:r>
              <a:rPr lang="en-IE">
                <a:latin typeface="Impact" pitchFamily="34" charset="0"/>
              </a:rPr>
              <a:t/>
            </a:r>
            <a:br>
              <a:rPr lang="en-IE">
                <a:latin typeface="Impact" pitchFamily="34" charset="0"/>
              </a:rPr>
            </a:br>
            <a:endParaRPr lang="en-IE">
              <a:latin typeface="Impact" pitchFamily="34" charset="0"/>
            </a:endParaRPr>
          </a:p>
        </p:txBody>
      </p:sp>
      <p:pic>
        <p:nvPicPr>
          <p:cNvPr id="8" name="Picture 7" descr="Picture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5414" y="1697831"/>
            <a:ext cx="2152650" cy="2162175"/>
          </a:xfrm>
          <a:prstGeom prst="rect">
            <a:avLst/>
          </a:prstGeom>
        </p:spPr>
      </p:pic>
      <p:pic>
        <p:nvPicPr>
          <p:cNvPr id="9" name="Picture 8" descr="Picture1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3538" y="4149080"/>
            <a:ext cx="2057400" cy="225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6336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IE" dirty="0"/>
              <a:t>The Internet like a city....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514350" y="2063750"/>
            <a:ext cx="7796213" cy="3311525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E" dirty="0"/>
              <a:t>Prohibition not the answer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IE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E" dirty="0"/>
              <a:t>Rapunzel Parenting</a:t>
            </a:r>
            <a:br>
              <a:rPr lang="en-IE" dirty="0"/>
            </a:br>
            <a:endParaRPr lang="en-IE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IE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E" dirty="0"/>
              <a:t>Regulation is the issue</a:t>
            </a:r>
            <a:br>
              <a:rPr lang="en-IE" dirty="0"/>
            </a:br>
            <a:endParaRPr lang="en-IE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IE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E" dirty="0"/>
              <a:t>Need to develop internal regulation which is a lot to ask</a:t>
            </a:r>
          </a:p>
        </p:txBody>
      </p:sp>
      <p:sp>
        <p:nvSpPr>
          <p:cNvPr id="17412" name="Rectangle 3"/>
          <p:cNvSpPr>
            <a:spLocks noChangeArrowheads="1"/>
          </p:cNvSpPr>
          <p:nvPr/>
        </p:nvSpPr>
        <p:spPr bwMode="auto">
          <a:xfrm>
            <a:off x="2286000" y="2413000"/>
            <a:ext cx="4572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>
                <a:latin typeface="Impact" pitchFamily="34" charset="0"/>
              </a:rPr>
              <a:t/>
            </a:r>
            <a:br>
              <a:rPr lang="en-IE">
                <a:latin typeface="Impact" pitchFamily="34" charset="0"/>
              </a:rPr>
            </a:br>
            <a:r>
              <a:rPr lang="en-IE">
                <a:latin typeface="Impact" pitchFamily="34" charset="0"/>
              </a:rPr>
              <a:t/>
            </a:r>
            <a:br>
              <a:rPr lang="en-IE">
                <a:latin typeface="Impact" pitchFamily="34" charset="0"/>
              </a:rPr>
            </a:br>
            <a:endParaRPr lang="en-IE">
              <a:latin typeface="Impact" pitchFamily="34" charset="0"/>
            </a:endParaRPr>
          </a:p>
        </p:txBody>
      </p:sp>
      <p:pic>
        <p:nvPicPr>
          <p:cNvPr id="6" name="Picture 5" descr="Picture1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1513" y="1641628"/>
            <a:ext cx="3852973" cy="24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2930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IE" dirty="0"/>
              <a:t>Regulation an issue of adolescence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514350" y="2063750"/>
            <a:ext cx="7796213" cy="3311525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E" dirty="0"/>
              <a:t>FOMO</a:t>
            </a:r>
            <a:br>
              <a:rPr lang="en-IE" dirty="0"/>
            </a:br>
            <a:endParaRPr lang="en-IE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IE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E" dirty="0"/>
              <a:t>Sexualisation</a:t>
            </a:r>
            <a:br>
              <a:rPr lang="en-IE" dirty="0"/>
            </a:br>
            <a:endParaRPr lang="en-IE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IE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E" dirty="0"/>
              <a:t>Cyber-bullying</a:t>
            </a:r>
            <a:br>
              <a:rPr lang="en-IE" dirty="0"/>
            </a:br>
            <a:endParaRPr lang="en-IE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IE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E" dirty="0"/>
              <a:t>Viral scandals</a:t>
            </a: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2286000" y="1997075"/>
            <a:ext cx="4572000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>
                <a:latin typeface="Impact" pitchFamily="34" charset="0"/>
              </a:rPr>
              <a:t/>
            </a:r>
            <a:br>
              <a:rPr lang="en-IE">
                <a:latin typeface="Impact" pitchFamily="34" charset="0"/>
              </a:rPr>
            </a:br>
            <a:r>
              <a:rPr lang="en-IE">
                <a:latin typeface="Impact" pitchFamily="34" charset="0"/>
              </a:rPr>
              <a:t/>
            </a:r>
            <a:br>
              <a:rPr lang="en-IE">
                <a:latin typeface="Impact" pitchFamily="34" charset="0"/>
              </a:rPr>
            </a:br>
            <a:r>
              <a:rPr lang="en-IE">
                <a:latin typeface="Impact" pitchFamily="34" charset="0"/>
              </a:rPr>
              <a:t/>
            </a:r>
            <a:br>
              <a:rPr lang="en-IE">
                <a:latin typeface="Impact" pitchFamily="34" charset="0"/>
              </a:rPr>
            </a:br>
            <a:endParaRPr lang="en-IE">
              <a:latin typeface="Impact" pitchFamily="34" charset="0"/>
            </a:endParaRPr>
          </a:p>
        </p:txBody>
      </p:sp>
      <p:pic>
        <p:nvPicPr>
          <p:cNvPr id="8" name="Picture 7" descr="Picture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1920" y="1771637"/>
            <a:ext cx="2305050" cy="1543050"/>
          </a:xfrm>
          <a:prstGeom prst="rect">
            <a:avLst/>
          </a:prstGeom>
        </p:spPr>
      </p:pic>
      <p:pic>
        <p:nvPicPr>
          <p:cNvPr id="9" name="Picture 8" descr="Picture1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2240" y="1771637"/>
            <a:ext cx="1733550" cy="268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490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DA653-83CA-479F-958D-92C1C33C2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How to be a parent in 2017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53A820-51D7-41E9-A1F9-5BF16ECBD6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114300" indent="0">
              <a:buNone/>
            </a:pPr>
            <a:r>
              <a:rPr lang="en-IE" dirty="0"/>
              <a:t>Make sure your child’s </a:t>
            </a:r>
          </a:p>
          <a:p>
            <a:pPr marL="114300" indent="0">
              <a:buNone/>
            </a:pPr>
            <a:endParaRPr lang="en-IE" dirty="0"/>
          </a:p>
          <a:p>
            <a:r>
              <a:rPr lang="en-IE" dirty="0"/>
              <a:t>Academic, social, psychological, spiritual, physical and nutritional needs are met,</a:t>
            </a:r>
          </a:p>
          <a:p>
            <a:endParaRPr lang="en-IE" dirty="0"/>
          </a:p>
          <a:p>
            <a:r>
              <a:rPr lang="en-IE" dirty="0"/>
              <a:t>While being careful not to over-stimulate, under-stimulate, helicopter or neglect them,</a:t>
            </a:r>
          </a:p>
          <a:p>
            <a:endParaRPr lang="en-IE" dirty="0"/>
          </a:p>
          <a:p>
            <a:r>
              <a:rPr lang="en-IE" dirty="0"/>
              <a:t>In a screen-free, processed food free, negative-energy free, body positive, socially conscious, egalitarian yet authoritative environment that</a:t>
            </a:r>
          </a:p>
          <a:p>
            <a:endParaRPr lang="en-IE" dirty="0"/>
          </a:p>
          <a:p>
            <a:r>
              <a:rPr lang="en-IE" dirty="0"/>
              <a:t>Nurtures but fosters independence, is gentle but not over-permissive </a:t>
            </a:r>
          </a:p>
          <a:p>
            <a:endParaRPr lang="en-IE" dirty="0"/>
          </a:p>
          <a:p>
            <a:r>
              <a:rPr lang="en-IE" dirty="0"/>
              <a:t>In a two-storey home, preferably in a </a:t>
            </a:r>
            <a:r>
              <a:rPr lang="en-IE" dirty="0" err="1"/>
              <a:t>cul</a:t>
            </a:r>
            <a:r>
              <a:rPr lang="en-IE" dirty="0"/>
              <a:t> de sac, with a back garden with 1.5 siblings, spaced evenly apart…..</a:t>
            </a:r>
          </a:p>
          <a:p>
            <a:endParaRPr lang="en-IE" dirty="0"/>
          </a:p>
          <a:p>
            <a:r>
              <a:rPr lang="en-IE" dirty="0"/>
              <a:t>Not forgetting the coconut oil….</a:t>
            </a:r>
          </a:p>
          <a:p>
            <a:pPr marL="114300" indent="0">
              <a:buNone/>
            </a:pPr>
            <a:endParaRPr lang="en-IE" dirty="0"/>
          </a:p>
          <a:p>
            <a:pPr marL="114300" indent="0">
              <a:buNone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3389615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IE" dirty="0"/>
              <a:t>Social snacking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514350" y="2063750"/>
            <a:ext cx="7796213" cy="3311525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fontAlgn="auto">
              <a:spcAft>
                <a:spcPts val="0"/>
              </a:spcAft>
              <a:buNone/>
              <a:defRPr/>
            </a:pPr>
            <a:endParaRPr lang="en-IE" dirty="0"/>
          </a:p>
          <a:p>
            <a:pPr fontAlgn="auto">
              <a:spcAft>
                <a:spcPts val="0"/>
              </a:spcAft>
              <a:defRPr/>
            </a:pPr>
            <a:r>
              <a:rPr lang="en-IE" sz="2600" dirty="0"/>
              <a:t>The junk food of communication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IE" sz="26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E" sz="2600" dirty="0"/>
              <a:t>Needs to be moderated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IE" sz="26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E" sz="2600" dirty="0"/>
              <a:t>We manage treats for children and regulate their desire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IE" sz="26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E" sz="2600" dirty="0"/>
              <a:t>Why not the same with technology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IE" sz="26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E" sz="2600" dirty="0"/>
              <a:t>Learn from the innovators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IE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IE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IE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IE" dirty="0"/>
          </a:p>
        </p:txBody>
      </p:sp>
      <p:pic>
        <p:nvPicPr>
          <p:cNvPr id="5" name="Picture 4" descr="Picture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4128" y="4248554"/>
            <a:ext cx="2687216" cy="2403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1201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8429DF-3685-4F94-9102-538B85EE0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332657"/>
            <a:ext cx="7315200" cy="1368152"/>
          </a:xfrm>
        </p:spPr>
        <p:txBody>
          <a:bodyPr>
            <a:normAutofit/>
          </a:bodyPr>
          <a:lstStyle/>
          <a:p>
            <a:r>
              <a:rPr lang="en-IE" dirty="0"/>
              <a:t>The unspoken tech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E598F-C184-4C4B-B32D-B1142B55CA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8521" y="1844824"/>
            <a:ext cx="7315200" cy="4320480"/>
          </a:xfrm>
        </p:spPr>
        <p:txBody>
          <a:bodyPr>
            <a:normAutofit fontScale="85000" lnSpcReduction="20000"/>
          </a:bodyPr>
          <a:lstStyle/>
          <a:p>
            <a:r>
              <a:rPr lang="en-IE" dirty="0"/>
              <a:t>If we get past the distraction of technology and its potential to impact on obesity, social communication and predatory risks, there are far more pervasive risks to identity and selfhood.</a:t>
            </a:r>
          </a:p>
          <a:p>
            <a:pPr marL="45720" indent="0">
              <a:buNone/>
            </a:pPr>
            <a:endParaRPr lang="en-IE" dirty="0"/>
          </a:p>
          <a:p>
            <a:r>
              <a:rPr lang="en-IE" dirty="0"/>
              <a:t>The arms race for attention</a:t>
            </a:r>
          </a:p>
          <a:p>
            <a:r>
              <a:rPr lang="en-IE" dirty="0"/>
              <a:t>The non-ethics of the town planning</a:t>
            </a:r>
          </a:p>
          <a:p>
            <a:r>
              <a:rPr lang="en-IE" dirty="0"/>
              <a:t>Providing an unlimited menu of what we desire not what we need </a:t>
            </a:r>
          </a:p>
          <a:p>
            <a:endParaRPr lang="en-IE" dirty="0"/>
          </a:p>
          <a:p>
            <a:r>
              <a:rPr lang="en-IE" dirty="0"/>
              <a:t>The anti-boredom device and the removal of reflection</a:t>
            </a:r>
          </a:p>
          <a:p>
            <a:endParaRPr lang="en-IE" dirty="0"/>
          </a:p>
          <a:p>
            <a:r>
              <a:rPr lang="en-IE" dirty="0"/>
              <a:t>How can you get to know yourself if you never spend any time with yourself?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6819890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IE" dirty="0"/>
              <a:t>Its not bad technology, its bad usage!</a:t>
            </a:r>
          </a:p>
          <a:p>
            <a:r>
              <a:rPr lang="en-IE" dirty="0"/>
              <a:t>But technology is not neutral</a:t>
            </a: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sz="2800" dirty="0"/>
              <a:t>It is about the relationship with technology</a:t>
            </a:r>
          </a:p>
        </p:txBody>
      </p:sp>
    </p:spTree>
    <p:extLst>
      <p:ext uri="{BB962C8B-B14F-4D97-AF65-F5344CB8AC3E}">
        <p14:creationId xmlns:p14="http://schemas.microsoft.com/office/powerpoint/2010/main" val="4858147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/>
              <a:t>Viewing the world through the my lens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/>
              <a:t>Self-esteem</a:t>
            </a:r>
          </a:p>
          <a:p>
            <a:endParaRPr lang="en-IE" dirty="0"/>
          </a:p>
          <a:p>
            <a:r>
              <a:rPr lang="en-IE" dirty="0"/>
              <a:t>Coping</a:t>
            </a:r>
          </a:p>
          <a:p>
            <a:endParaRPr lang="en-IE" dirty="0"/>
          </a:p>
          <a:p>
            <a:r>
              <a:rPr lang="en-IE" dirty="0"/>
              <a:t>Prioritisation</a:t>
            </a:r>
          </a:p>
          <a:p>
            <a:endParaRPr lang="en-IE" dirty="0"/>
          </a:p>
          <a:p>
            <a:r>
              <a:rPr lang="en-IE" dirty="0"/>
              <a:t>Context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9" y="1772816"/>
            <a:ext cx="3240361" cy="3393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2694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Resilience or toughness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/>
              <a:t>Not the event but the reaction to the event</a:t>
            </a:r>
          </a:p>
          <a:p>
            <a:endParaRPr lang="en-IE" dirty="0"/>
          </a:p>
          <a:p>
            <a:r>
              <a:rPr lang="en-IE" dirty="0"/>
              <a:t>Critical consumerism, attention economy</a:t>
            </a:r>
          </a:p>
          <a:p>
            <a:endParaRPr lang="en-IE" dirty="0"/>
          </a:p>
          <a:p>
            <a:r>
              <a:rPr lang="en-IE" dirty="0"/>
              <a:t>Importance of savvy</a:t>
            </a:r>
          </a:p>
          <a:p>
            <a:endParaRPr lang="en-IE" dirty="0"/>
          </a:p>
          <a:p>
            <a:r>
              <a:rPr lang="en-IE" dirty="0"/>
              <a:t>Savvy is knowledge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4262870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6089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E" dirty="0"/>
              <a:t>The value of enough</a:t>
            </a: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/>
              <a:t>The 4-7 Principle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1674737"/>
            <a:ext cx="3501305" cy="116205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054696"/>
            <a:ext cx="2619375" cy="1752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64162"/>
            <a:ext cx="2847975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7371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Competing with technology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/>
              <a:t>In a world so short of time, time has never become more important</a:t>
            </a:r>
          </a:p>
          <a:p>
            <a:endParaRPr lang="en-IE" dirty="0"/>
          </a:p>
          <a:p>
            <a:r>
              <a:rPr lang="en-IE" dirty="0"/>
              <a:t>The need to entice children into ‘real’ relationships by role modelling these experiences</a:t>
            </a:r>
          </a:p>
          <a:p>
            <a:endParaRPr lang="en-IE" dirty="0"/>
          </a:p>
          <a:p>
            <a:r>
              <a:rPr lang="en-IE" dirty="0"/>
              <a:t>Filling in the gaps</a:t>
            </a:r>
          </a:p>
          <a:p>
            <a:endParaRPr lang="en-IE" dirty="0"/>
          </a:p>
          <a:p>
            <a:r>
              <a:rPr lang="en-IE" dirty="0"/>
              <a:t>The counter-conversations</a:t>
            </a:r>
          </a:p>
        </p:txBody>
      </p:sp>
      <p:pic>
        <p:nvPicPr>
          <p:cNvPr id="5" name="Picture 4" descr="Picture1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4208" y="3645024"/>
            <a:ext cx="2401626" cy="2796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8597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A need for conversation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/>
              <a:t>We need to return to having a conversation</a:t>
            </a:r>
          </a:p>
          <a:p>
            <a:endParaRPr lang="en-IE" dirty="0"/>
          </a:p>
          <a:p>
            <a:r>
              <a:rPr lang="en-IE" dirty="0"/>
              <a:t>We need to teach children how to challenge the tech discourse</a:t>
            </a:r>
          </a:p>
          <a:p>
            <a:endParaRPr lang="en-IE" dirty="0"/>
          </a:p>
          <a:p>
            <a:r>
              <a:rPr lang="en-IE" dirty="0"/>
              <a:t>This can happen through role modelling and discussion</a:t>
            </a:r>
          </a:p>
          <a:p>
            <a:endParaRPr lang="en-IE" dirty="0"/>
          </a:p>
          <a:p>
            <a:r>
              <a:rPr lang="en-IE" dirty="0"/>
              <a:t>We need to disconnect and connect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509120"/>
            <a:ext cx="2133600" cy="180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1297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We need to up our game THO ;-)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5218" y="1752600"/>
            <a:ext cx="4373563" cy="4373563"/>
          </a:xfrm>
        </p:spPr>
      </p:pic>
    </p:spTree>
    <p:extLst>
      <p:ext uri="{BB962C8B-B14F-4D97-AF65-F5344CB8AC3E}">
        <p14:creationId xmlns:p14="http://schemas.microsoft.com/office/powerpoint/2010/main" val="2824117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77CD51-5711-4131-9603-090BCC177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sz="3200" dirty="0"/>
              <a:t>Being a parent in literally every generation prior to now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626D9D-9BB1-44DE-A662-0CE4DB303E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  <a:p>
            <a:endParaRPr lang="en-IE" dirty="0"/>
          </a:p>
          <a:p>
            <a:endParaRPr lang="en-IE" dirty="0"/>
          </a:p>
          <a:p>
            <a:endParaRPr lang="en-IE" dirty="0"/>
          </a:p>
          <a:p>
            <a:r>
              <a:rPr lang="en-IE" dirty="0"/>
              <a:t>Keep them safe and feed them sometimes</a:t>
            </a:r>
          </a:p>
        </p:txBody>
      </p:sp>
    </p:spTree>
    <p:extLst>
      <p:ext uri="{BB962C8B-B14F-4D97-AF65-F5344CB8AC3E}">
        <p14:creationId xmlns:p14="http://schemas.microsoft.com/office/powerpoint/2010/main" val="2491109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/>
              <a:t>The powerlessness of parenting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/>
              <a:t>Accept that you cannot live your child’s life for them</a:t>
            </a:r>
          </a:p>
          <a:p>
            <a:r>
              <a:rPr lang="en-IE" dirty="0"/>
              <a:t>Accepting that the control over their lives is becoming less as they individuate</a:t>
            </a:r>
          </a:p>
          <a:p>
            <a:r>
              <a:rPr lang="en-IE" dirty="0"/>
              <a:t>Try to instil a sense of internal decision making that will help them to make good decisions when you are not around.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8016" y="4581128"/>
            <a:ext cx="2505075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6638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3568" y="2348630"/>
            <a:ext cx="2620962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IE" sz="2800" dirty="0"/>
              <a:t>This task has been made much more challenging with the advent of technology</a:t>
            </a:r>
          </a:p>
        </p:txBody>
      </p:sp>
      <p:pic>
        <p:nvPicPr>
          <p:cNvPr id="9" name="Content Placeholder 8" descr="Picture1.png"/>
          <p:cNvPicPr>
            <a:picLocks noGrp="1" noChangeAspect="1"/>
          </p:cNvPicPr>
          <p:nvPr>
            <p:ph sz="quarter" idx="4294967295"/>
          </p:nvPr>
        </p:nvPicPr>
        <p:blipFill>
          <a:blip r:embed="rId3"/>
          <a:stretch>
            <a:fillRect/>
          </a:stretch>
        </p:blipFill>
        <p:spPr>
          <a:xfrm>
            <a:off x="3716886" y="4091705"/>
            <a:ext cx="3628572" cy="1285714"/>
          </a:xfrm>
          <a:prstGeom prst="rect">
            <a:avLst/>
          </a:prstGeom>
        </p:spPr>
      </p:pic>
      <p:pic>
        <p:nvPicPr>
          <p:cNvPr id="10" name="Picture 9" descr="Picture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1960" y="2060848"/>
            <a:ext cx="2638425" cy="177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704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797800" cy="11525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IE" dirty="0"/>
              <a:t>Is the internet the greatest social experiment of our time?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467544" y="2492896"/>
            <a:ext cx="7796213" cy="4017962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IE" dirty="0"/>
              <a:t>The landscape has changed in terms of: 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IE" dirty="0"/>
              <a:t>Family life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IE" dirty="0"/>
              <a:t>Communication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IE" dirty="0"/>
              <a:t>Relationships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IE" dirty="0"/>
              <a:t>Work lives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IE" dirty="0"/>
              <a:t>Our relationships with ourselves</a:t>
            </a:r>
          </a:p>
        </p:txBody>
      </p:sp>
    </p:spTree>
    <p:extLst>
      <p:ext uri="{BB962C8B-B14F-4D97-AF65-F5344CB8AC3E}">
        <p14:creationId xmlns:p14="http://schemas.microsoft.com/office/powerpoint/2010/main" val="33666255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Not an alarmist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514351" y="2063396"/>
            <a:ext cx="7796030" cy="3311189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r>
              <a:rPr lang="en-IE" dirty="0"/>
              <a:t>I love technology</a:t>
            </a:r>
          </a:p>
          <a:p>
            <a:endParaRPr lang="en-IE" dirty="0"/>
          </a:p>
          <a:p>
            <a:r>
              <a:rPr lang="en-IE" dirty="0"/>
              <a:t>I recognise its benefit to convenience</a:t>
            </a:r>
          </a:p>
          <a:p>
            <a:endParaRPr lang="en-IE" dirty="0"/>
          </a:p>
          <a:p>
            <a:r>
              <a:rPr lang="en-IE" dirty="0"/>
              <a:t>There are many pluses to the tech evolution</a:t>
            </a:r>
          </a:p>
          <a:p>
            <a:endParaRPr lang="en-IE" dirty="0"/>
          </a:p>
          <a:p>
            <a:r>
              <a:rPr lang="en-IE" dirty="0"/>
              <a:t>I just wonder because we have invited it so openly into our lives and our families, have we asked enough questions? Or the right questions?</a:t>
            </a:r>
          </a:p>
        </p:txBody>
      </p:sp>
    </p:spTree>
    <p:extLst>
      <p:ext uri="{BB962C8B-B14F-4D97-AF65-F5344CB8AC3E}">
        <p14:creationId xmlns:p14="http://schemas.microsoft.com/office/powerpoint/2010/main" val="38069439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IE" dirty="0"/>
              <a:t>Why is this important to me?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514350" y="2063750"/>
            <a:ext cx="7796213" cy="3311525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E" dirty="0"/>
              <a:t>My introduction to the technological seduction</a:t>
            </a:r>
            <a:br>
              <a:rPr lang="en-IE" dirty="0"/>
            </a:br>
            <a:endParaRPr lang="en-IE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E" dirty="0"/>
              <a:t>My 1st status update</a:t>
            </a:r>
            <a:br>
              <a:rPr lang="en-IE" dirty="0"/>
            </a:br>
            <a:endParaRPr lang="en-IE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E" dirty="0"/>
              <a:t>New presentations and insights</a:t>
            </a:r>
            <a:br>
              <a:rPr lang="en-IE" dirty="0"/>
            </a:br>
            <a:endParaRPr lang="en-IE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E" dirty="0"/>
              <a:t>Clinical is the thin end of the wedge</a:t>
            </a:r>
            <a:br>
              <a:rPr lang="en-IE" dirty="0"/>
            </a:br>
            <a:endParaRPr lang="en-IE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E" dirty="0"/>
              <a:t>Regulation a core task of adolescence but not a feature of the online world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IE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IE" dirty="0"/>
          </a:p>
        </p:txBody>
      </p:sp>
      <p:pic>
        <p:nvPicPr>
          <p:cNvPr id="7172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4168" y="2636912"/>
            <a:ext cx="28479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109485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IE" dirty="0"/>
              <a:t>Myths of Digital Immigrants and Digital Natives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514350" y="2063750"/>
            <a:ext cx="7796213" cy="3311525"/>
          </a:xfrm>
          <a:prstGeom prst="rect">
            <a:avLst/>
          </a:prstGeom>
        </p:spPr>
        <p:txBody>
          <a:bodyPr>
            <a:normAutofit fontScale="47500" lnSpcReduction="2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E" sz="3600" dirty="0"/>
              <a:t>Not so much an issue anymore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IE" sz="36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E" sz="3600" dirty="0"/>
              <a:t>The change in conversation in recent years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IE" sz="36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E" sz="3600" dirty="0"/>
              <a:t>Different methods of communicating and relating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IE" sz="36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E" sz="3600" dirty="0"/>
              <a:t>All they have ever known..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IE" sz="36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E" sz="3600" dirty="0"/>
              <a:t>The trick behind the magic</a:t>
            </a:r>
            <a:br>
              <a:rPr lang="en-IE" sz="3600" dirty="0"/>
            </a:br>
            <a:endParaRPr lang="en-IE" sz="36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IE" sz="3600" dirty="0"/>
              <a:t>A question of what is being missed, in terms of skills..</a:t>
            </a:r>
            <a:r>
              <a:rPr lang="en-IE" dirty="0"/>
              <a:t/>
            </a:r>
            <a:br>
              <a:rPr lang="en-IE" dirty="0"/>
            </a:br>
            <a:endParaRPr lang="en-IE" dirty="0"/>
          </a:p>
          <a:p>
            <a:pPr marL="114300" indent="0" fontAlgn="auto">
              <a:spcAft>
                <a:spcPts val="0"/>
              </a:spcAft>
              <a:buNone/>
              <a:defRPr/>
            </a:pPr>
            <a:r>
              <a:rPr lang="en-IE" dirty="0"/>
              <a:t/>
            </a:r>
            <a:br>
              <a:rPr lang="en-IE" dirty="0"/>
            </a:br>
            <a:endParaRPr lang="en-IE" dirty="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2286000" y="2274888"/>
            <a:ext cx="457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>
                <a:latin typeface="Impact" pitchFamily="34" charset="0"/>
              </a:rPr>
              <a:t/>
            </a:r>
            <a:br>
              <a:rPr lang="en-IE">
                <a:latin typeface="Impact" pitchFamily="34" charset="0"/>
              </a:rPr>
            </a:br>
            <a:endParaRPr lang="en-IE">
              <a:latin typeface="Impact" pitchFamily="34" charset="0"/>
            </a:endParaRPr>
          </a:p>
        </p:txBody>
      </p:sp>
      <p:pic>
        <p:nvPicPr>
          <p:cNvPr id="7" name="Picture 6" descr="Picture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8010" y="2492896"/>
            <a:ext cx="2571750" cy="180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157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1760</TotalTime>
  <Words>712</Words>
  <Application>Microsoft Office PowerPoint</Application>
  <PresentationFormat>On-screen Show (4:3)</PresentationFormat>
  <Paragraphs>195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Book Antiqua</vt:lpstr>
      <vt:lpstr>Century Gothic</vt:lpstr>
      <vt:lpstr>Impact</vt:lpstr>
      <vt:lpstr>Apothecary</vt:lpstr>
      <vt:lpstr>Parenting through a technological age</vt:lpstr>
      <vt:lpstr>How to be a parent in 2017</vt:lpstr>
      <vt:lpstr>Being a parent in literally every generation prior to now</vt:lpstr>
      <vt:lpstr>The powerlessness of parenting</vt:lpstr>
      <vt:lpstr>This task has been made much more challenging with the advent of technology</vt:lpstr>
      <vt:lpstr>Is the internet the greatest social experiment of our time?</vt:lpstr>
      <vt:lpstr>Not an alarmist approach</vt:lpstr>
      <vt:lpstr>Why is this important to me?</vt:lpstr>
      <vt:lpstr>Myths of Digital Immigrants and Digital Natives</vt:lpstr>
      <vt:lpstr>But its too neat to just blame the kids</vt:lpstr>
      <vt:lpstr>BYpass The messiness of relationships</vt:lpstr>
      <vt:lpstr> The humanisation of technology</vt:lpstr>
      <vt:lpstr>There is no app for your lap</vt:lpstr>
      <vt:lpstr>The 'On Demand' Culture</vt:lpstr>
      <vt:lpstr>Increase in expectation equals an increase in demand and perhaps an increase in unhappiness </vt:lpstr>
      <vt:lpstr>iPhone Envy </vt:lpstr>
      <vt:lpstr>What is the APPEAL?</vt:lpstr>
      <vt:lpstr>The Internet like a city....</vt:lpstr>
      <vt:lpstr>Regulation an issue of adolescence</vt:lpstr>
      <vt:lpstr>Social snacking</vt:lpstr>
      <vt:lpstr>The unspoken tech challenge</vt:lpstr>
      <vt:lpstr>It is about the relationship with technology</vt:lpstr>
      <vt:lpstr>Viewing the world through the my lens</vt:lpstr>
      <vt:lpstr>Resilience or toughness</vt:lpstr>
      <vt:lpstr>The 4-7 Principle</vt:lpstr>
      <vt:lpstr>Competing with technology</vt:lpstr>
      <vt:lpstr>A need for conversation</vt:lpstr>
      <vt:lpstr>We need to up our game THO ;-)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Positive Parenting through a technological age</dc:title>
  <dc:creator>Karen</dc:creator>
  <cp:lastModifiedBy>bernadette.quinn</cp:lastModifiedBy>
  <cp:revision>22</cp:revision>
  <dcterms:created xsi:type="dcterms:W3CDTF">2015-03-09T11:04:48Z</dcterms:created>
  <dcterms:modified xsi:type="dcterms:W3CDTF">2018-02-01T10:19:29Z</dcterms:modified>
</cp:coreProperties>
</file>